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2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6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BCC7-DCF4-4B5D-8AF2-ECFE8D8A2C7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A810-E701-4870-90C4-2F862A4DB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izonanonprofits.org/" TargetMode="External"/><Relationship Id="rId13" Type="http://schemas.openxmlformats.org/officeDocument/2006/relationships/hyperlink" Target="http://www.causemarketingforum.com/site/apps/nlnet/content2.aspx?c=bkLUKcOTLkK4E&amp;b=6415657&amp;ct=12513333" TargetMode="External"/><Relationship Id="rId18" Type="http://schemas.openxmlformats.org/officeDocument/2006/relationships/hyperlink" Target="http://www.edelman.com/2015-edelman-trust-barometer-2/trust-and-innovation-edelman-trust-barometer/executive-summary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://www.gallup.com/home.aspx" TargetMode="External"/><Relationship Id="rId7" Type="http://schemas.openxmlformats.org/officeDocument/2006/relationships/hyperlink" Target="http://www.academia.edu/1097903/Dimensions_of_Business_and_Nonprofit_Collaborative_Relationships" TargetMode="External"/><Relationship Id="rId12" Type="http://schemas.openxmlformats.org/officeDocument/2006/relationships/hyperlink" Target="http://www.causemarketingforum.com/site/apps/nlnet/content2.aspx?c=bkLUKcOTLkK4E&amp;b=6415657&amp;ct=13378127" TargetMode="External"/><Relationship Id="rId17" Type="http://schemas.openxmlformats.org/officeDocument/2006/relationships/hyperlink" Target="http://www.edelman.com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www.conecomm.com/2015-global-csr-study" TargetMode="External"/><Relationship Id="rId20" Type="http://schemas.openxmlformats.org/officeDocument/2006/relationships/hyperlink" Target="http://fortune.com/2014/06/26/rocky-marriage-non-profits-corpor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ademia.edu/" TargetMode="External"/><Relationship Id="rId11" Type="http://schemas.openxmlformats.org/officeDocument/2006/relationships/hyperlink" Target="http://www.causemarketingforum.com/site/apps/nlnet/content2.aspx?c=bkLUKcOTLkK4E&amp;b=6415657&amp;ct=1341654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conecomm.com/" TargetMode="External"/><Relationship Id="rId10" Type="http://schemas.openxmlformats.org/officeDocument/2006/relationships/hyperlink" Target="http://www.causemarketingforum.com/site/c.bkLUKcOTLkK4E/b.6381267/k.BEDB/Home.htm" TargetMode="External"/><Relationship Id="rId19" Type="http://schemas.openxmlformats.org/officeDocument/2006/relationships/hyperlink" Target="http://fortune.com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arizonanonprofits.org/onboard" TargetMode="External"/><Relationship Id="rId14" Type="http://schemas.openxmlformats.org/officeDocument/2006/relationships/hyperlink" Target="http://www.causemarketingforum.com/site/c.bkLUKcOTLkK4E/b.6448131/k.262B/Statistics_Every_Cause_Marketer_Should_Know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onsorship.com/" TargetMode="External"/><Relationship Id="rId13" Type="http://schemas.openxmlformats.org/officeDocument/2006/relationships/hyperlink" Target="http://www.pewresearch.org/next-america/#Two-Dramas-in-Slow-Motion" TargetMode="External"/><Relationship Id="rId18" Type="http://schemas.openxmlformats.org/officeDocument/2006/relationships/hyperlink" Target="http://time.com/money/3979425/millennials-consumers-boomers-gen-x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goodscoutgroup.com/wp-content/uploads/2015/05/ChangeatCheckout_FinalReport.pdf" TargetMode="External"/><Relationship Id="rId12" Type="http://schemas.openxmlformats.org/officeDocument/2006/relationships/hyperlink" Target="http://www.pewresearch.org/" TargetMode="External"/><Relationship Id="rId17" Type="http://schemas.openxmlformats.org/officeDocument/2006/relationships/hyperlink" Target="http://time.com/money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thenonprofittimes.com/management-tips/5-tiers-of-a-corporate-relationshi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dscoutgroup.com/" TargetMode="External"/><Relationship Id="rId11" Type="http://schemas.openxmlformats.org/officeDocument/2006/relationships/hyperlink" Target="http://www.selfishgiving.com/blog/what-companies-want-from-nonprofit-partners" TargetMode="External"/><Relationship Id="rId5" Type="http://schemas.openxmlformats.org/officeDocument/2006/relationships/image" Target="../media/image1.png"/><Relationship Id="rId15" Type="http://schemas.openxmlformats.org/officeDocument/2006/relationships/hyperlink" Target="http://www.thenonprofittimes.com/" TargetMode="External"/><Relationship Id="rId10" Type="http://schemas.openxmlformats.org/officeDocument/2006/relationships/hyperlink" Target="http://www.selfishgiving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stjude.org/SJFile/alsac_ieg_guide_to_sponsorships.pdf" TargetMode="External"/><Relationship Id="rId14" Type="http://schemas.openxmlformats.org/officeDocument/2006/relationships/hyperlink" Target="http://ssir.org/articles/entry/the_new_volunteer_workfor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32266"/>
            <a:ext cx="6858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57183"/>
          <a:stretch/>
        </p:blipFill>
        <p:spPr>
          <a:xfrm>
            <a:off x="5469147" y="8211725"/>
            <a:ext cx="1252802" cy="789716"/>
          </a:xfrm>
          <a:prstGeom prst="rect">
            <a:avLst/>
          </a:prstGeom>
        </p:spPr>
      </p:pic>
      <p:pic>
        <p:nvPicPr>
          <p:cNvPr id="1032" name="Picture 8" descr="http://slhi.org/wp-content/uploads/2014/01/DT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8151" r="20497" b="32355"/>
          <a:stretch/>
        </p:blipFill>
        <p:spPr bwMode="auto">
          <a:xfrm>
            <a:off x="-17929" y="-2"/>
            <a:ext cx="6884894" cy="19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arizonawewant.org/assets/images/lead-action-partners/sl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6" y="8168514"/>
            <a:ext cx="1861070" cy="8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20" t="8398" r="19573"/>
          <a:stretch/>
        </p:blipFill>
        <p:spPr>
          <a:xfrm>
            <a:off x="0" y="51757"/>
            <a:ext cx="6866966" cy="2429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80875" y="51757"/>
            <a:ext cx="6902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Building Relationships Across 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Sectors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for Social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Impact:</a:t>
            </a:r>
          </a:p>
          <a:p>
            <a:pPr algn="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References &amp; Resources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955" y="2532782"/>
            <a:ext cx="668300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smtClean="0"/>
              <a:t>Academia.edu</a:t>
            </a:r>
            <a:r>
              <a:rPr lang="en-US" sz="1100" dirty="0" smtClean="0"/>
              <a:t>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hlinkClick r:id="rId6"/>
              </a:rPr>
              <a:t>academia.edu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“To accelerate the world's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research” by providing “a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platform for academics to share research papers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.”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7"/>
              </a:rPr>
              <a:t>Dimensions of Business and Nonprofit Collaborative Relationships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 smtClean="0"/>
          </a:p>
          <a:p>
            <a:r>
              <a:rPr lang="en-US" sz="1200" b="1" dirty="0" smtClean="0"/>
              <a:t>Alliance of Arizona Nonprofits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http://www.arizonanonprofits.org/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“Serving, supporting, protecting, and promoting Arizona's nonprofits.”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9"/>
              </a:rPr>
              <a:t>Business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9"/>
              </a:rPr>
              <a:t>on Board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 smtClean="0"/>
          </a:p>
          <a:p>
            <a:r>
              <a:rPr lang="en-US" sz="1200" b="1" dirty="0" smtClean="0"/>
              <a:t>Cause Marketing Forum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0"/>
              </a:rPr>
              <a:t>causemarketingforum.com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“Helping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businesses and nonprofits succeed together with practical information, connections, and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recognition.”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1"/>
              </a:rPr>
              <a:t>Cause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1"/>
              </a:rPr>
              <a:t> Marketing 101 for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1"/>
              </a:rPr>
              <a:t>Business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2"/>
              </a:rPr>
              <a:t>Cause Marketing 101 for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2"/>
              </a:rPr>
              <a:t>Nonprofits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3"/>
              </a:rPr>
              <a:t>Navigating the Corporate Partnership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3"/>
              </a:rPr>
              <a:t>Opportunities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4"/>
              </a:rPr>
              <a:t>Statistics Every Cause Marketer Should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4"/>
              </a:rPr>
              <a:t>Know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 smtClean="0"/>
          </a:p>
          <a:p>
            <a:r>
              <a:rPr lang="en-US" sz="1200" b="1" dirty="0"/>
              <a:t>Cone </a:t>
            </a:r>
            <a:r>
              <a:rPr lang="en-US" sz="1200" b="1" dirty="0" smtClean="0"/>
              <a:t>Communications/</a:t>
            </a:r>
            <a:r>
              <a:rPr lang="en-US" sz="1200" b="1" dirty="0" err="1" smtClean="0"/>
              <a:t>Ebiquity</a:t>
            </a:r>
            <a:r>
              <a:rPr lang="en-US" sz="1200" b="1" dirty="0" smtClean="0"/>
              <a:t> Global CSR Study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5"/>
              </a:rPr>
              <a:t>conecomm.com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“For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almost two decades, Cone’s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dedicated Insights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&amp; Intel team has tracked the news,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trends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research and best practices in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CSR.”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6"/>
              </a:rPr>
              <a:t>2015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6"/>
              </a:rPr>
              <a:t>Cone Communications/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hlinkClick r:id="rId16"/>
              </a:rPr>
              <a:t>Ebiquity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6"/>
              </a:rPr>
              <a:t> Global CSR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6"/>
              </a:rPr>
              <a:t>Study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 smtClean="0"/>
          </a:p>
          <a:p>
            <a:r>
              <a:rPr lang="en-US" sz="1200" b="1" dirty="0" smtClean="0"/>
              <a:t>Edelman Trust Barometer 2015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7"/>
              </a:rPr>
              <a:t>edelman.com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“For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the past 15 years, the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Edelman Trust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Barometer has tracked trust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in the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global institutions of business,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government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media and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non-governmental organizations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(NGOs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).”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18"/>
              </a:rPr>
              <a:t>2015 Edelman Trust Barometer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US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200" b="1" dirty="0"/>
              <a:t>Fortune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>
                <a:hlinkClick r:id="rId19"/>
              </a:rPr>
              <a:t>fortune.com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Latest news on business trends.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20"/>
              </a:rPr>
              <a:t>When marriages between nonprofits and corporations sour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200" b="1" dirty="0"/>
              <a:t>Gallup</a:t>
            </a:r>
            <a:r>
              <a:rPr lang="en-US" sz="1100" b="1" dirty="0"/>
              <a:t>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21"/>
              </a:rPr>
              <a:t>http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21"/>
              </a:rPr>
              <a:t>://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hlinkClick r:id="rId21"/>
              </a:rPr>
              <a:t>www.gallup.com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Find news and information on the latest trends in your industry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lhi.org/wp-content/uploads/2014/01/D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8151" r="20497" b="32355"/>
          <a:stretch/>
        </p:blipFill>
        <p:spPr bwMode="auto">
          <a:xfrm>
            <a:off x="-17929" y="-2"/>
            <a:ext cx="6884894" cy="19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arizonawewant.org/assets/images/lead-action-partners/sl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6" y="8168514"/>
            <a:ext cx="1861070" cy="8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820" t="8398" r="19573"/>
          <a:stretch/>
        </p:blipFill>
        <p:spPr>
          <a:xfrm>
            <a:off x="0" y="51757"/>
            <a:ext cx="6866966" cy="2429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80875" y="51757"/>
            <a:ext cx="6902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Building Relationships Across 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Sectors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for Social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Impact:</a:t>
            </a:r>
          </a:p>
          <a:p>
            <a:pPr algn="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References &amp; Resources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929" y="2532782"/>
            <a:ext cx="68848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1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57183"/>
          <a:stretch/>
        </p:blipFill>
        <p:spPr>
          <a:xfrm>
            <a:off x="5469147" y="8211725"/>
            <a:ext cx="1252802" cy="789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956" y="2515529"/>
            <a:ext cx="66740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Good Scout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>
                <a:hlinkClick r:id="rId6"/>
              </a:rPr>
              <a:t>goodscoutgroup.com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“A social good consultancy that helps brands take smart, impactful, and sustainable leaps in how they do a greater good. social good consultancy that helps brands take smart, impactful, and sustainable leaps in how they do a greater good.”</a:t>
            </a:r>
            <a:endParaRPr lang="en-US" sz="1100" b="1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7"/>
              </a:rPr>
              <a:t>Change at the Checkout: The evolution of charitable giving at the register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1200" b="1" dirty="0" smtClean="0"/>
              <a:t>IEG</a:t>
            </a:r>
            <a:r>
              <a:rPr lang="en-US" sz="1200" b="1" dirty="0"/>
              <a:t>. </a:t>
            </a:r>
            <a:r>
              <a:rPr lang="en-US" sz="1100" dirty="0"/>
              <a:t>(</a:t>
            </a:r>
            <a:r>
              <a:rPr lang="en-US" sz="1100" dirty="0">
                <a:hlinkClick r:id="rId8"/>
              </a:rPr>
              <a:t>sponsorship.com</a:t>
            </a:r>
            <a:r>
              <a:rPr lang="en-US" sz="1100" dirty="0"/>
              <a:t>)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“Built to help the next generation of rightsholders take advantage of digital and data-driven changes in the media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landscape.”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9"/>
              </a:rPr>
              <a:t>IEG's Guide to Corporate/Nonprofit Relationships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1200" b="1" dirty="0"/>
              <a:t>Joe Waters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0"/>
              </a:rPr>
              <a:t>http://www.selfishgiving.com/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“Win-Win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Cause Marketing Strategies for Do-Gooders, Nonprofits &amp;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Businesses.” 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1"/>
              </a:rPr>
              <a:t>What companies want from nonprofit partners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1200" b="1" dirty="0"/>
              <a:t>Pew Research Center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2"/>
              </a:rPr>
              <a:t>pewresearch.org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“We generate a foundation of facts that enriches the public dialogue and supports sound decision-making. We are nonprofit, nonpartisan and nonadvocacy. We value independence, objectivity, accuracy, rigor, humility, transparency and innovation.”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3"/>
              </a:rPr>
              <a:t>The Next America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1200" b="1" dirty="0"/>
              <a:t>Stanford Social Innovation Review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4"/>
              </a:rPr>
              <a:t>ssir.org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“To advance, educate, and inspire the field of social innovation by seeking out, cultivating, and disseminating the best in research- and practice-based knowledge.”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4"/>
              </a:rPr>
              <a:t>The New Volunteer Workforce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(engaging volunteers/corporate employees)</a:t>
            </a:r>
          </a:p>
          <a:p>
            <a:endParaRPr lang="en-US" sz="800" b="1" dirty="0"/>
          </a:p>
          <a:p>
            <a:r>
              <a:rPr lang="en-US" sz="1200" b="1" dirty="0"/>
              <a:t>The NonProfit Times </a:t>
            </a:r>
            <a:r>
              <a:rPr lang="en-US" sz="1100" dirty="0"/>
              <a:t>(</a:t>
            </a:r>
            <a:r>
              <a:rPr lang="en-US" sz="1100" dirty="0">
                <a:hlinkClick r:id="rId15"/>
              </a:rPr>
              <a:t>thenonprofittimes.com</a:t>
            </a:r>
            <a:r>
              <a:rPr lang="en-US" sz="1100" dirty="0"/>
              <a:t>)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“The leading business publication for </a:t>
            </a:r>
            <a:r>
              <a:rPr lang="en-US" sz="1100">
                <a:solidFill>
                  <a:schemeClr val="bg2">
                    <a:lumMod val="50000"/>
                  </a:schemeClr>
                </a:solidFill>
              </a:rPr>
              <a:t>nonprofit </a:t>
            </a:r>
            <a:r>
              <a:rPr lang="en-US" sz="1100" smtClean="0">
                <a:solidFill>
                  <a:schemeClr val="bg2">
                    <a:lumMod val="50000"/>
                  </a:schemeClr>
                </a:solidFill>
              </a:rPr>
              <a:t>management.”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6"/>
              </a:rPr>
              <a:t>5 tiers of a corporate relationship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1200" b="1" dirty="0"/>
              <a:t>Time</a:t>
            </a:r>
            <a:r>
              <a:rPr lang="en-US" sz="1100" dirty="0"/>
              <a:t> (</a:t>
            </a:r>
            <a:r>
              <a:rPr lang="en-US" sz="1100" dirty="0">
                <a:hlinkClick r:id="rId17"/>
              </a:rPr>
              <a:t>time.com/money</a:t>
            </a:r>
            <a:r>
              <a:rPr lang="en-US" sz="1100" dirty="0"/>
              <a:t>)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Latest news on current hot topics.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8"/>
              </a:rPr>
              <a:t>10 Things Millennials Buy Far More Often than Everyone Else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9173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357</Words>
  <Application>Microsoft Office PowerPoint</Application>
  <PresentationFormat>On-screen Show (4:3)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Kaye</dc:creator>
  <cp:lastModifiedBy>Amanda Kaye</cp:lastModifiedBy>
  <cp:revision>75</cp:revision>
  <dcterms:created xsi:type="dcterms:W3CDTF">2015-08-03T20:51:17Z</dcterms:created>
  <dcterms:modified xsi:type="dcterms:W3CDTF">2015-08-07T23:05:14Z</dcterms:modified>
</cp:coreProperties>
</file>