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314" r:id="rId3"/>
    <p:sldId id="319" r:id="rId4"/>
    <p:sldId id="316" r:id="rId5"/>
    <p:sldId id="317" r:id="rId6"/>
    <p:sldId id="261" r:id="rId7"/>
    <p:sldId id="323" r:id="rId8"/>
    <p:sldId id="318" r:id="rId9"/>
    <p:sldId id="322" r:id="rId10"/>
    <p:sldId id="259" r:id="rId1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D1"/>
    <a:srgbClr val="525256"/>
    <a:srgbClr val="FF9300"/>
    <a:srgbClr val="D63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73204" autoAdjust="0"/>
  </p:normalViewPr>
  <p:slideViewPr>
    <p:cSldViewPr snapToGrid="0" snapToObjects="1">
      <p:cViewPr varScale="1">
        <p:scale>
          <a:sx n="53" d="100"/>
          <a:sy n="53" d="100"/>
        </p:scale>
        <p:origin x="11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-9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A47FE96-D086-EB47-8AA5-2A902309226E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A4370B-7129-7E40-A5DE-BBC2038E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88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3CF839C-0D0A-CD44-9500-6C6418275E74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BD571DD-88CF-6E44-900F-0EB1704E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206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A3A1-1457-4ECC-A8F6-F93CD7C1930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6CB318-E95E-4196-B76F-8D4B6A98F8AF}" type="datetime1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5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plan to introduce the theme</a:t>
            </a:r>
            <a:r>
              <a:rPr lang="en-US" baseline="0" dirty="0" smtClean="0"/>
              <a:t> of advocacy for the 2017 year and the four subsections. I don’t know if you want the detail in here about the can forums.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A3A1-1457-4ECC-A8F6-F93CD7C19304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6CB318-E95E-4196-B76F-8D4B6A98F8AF}" type="datetime1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7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Forums</a:t>
            </a:r>
            <a:r>
              <a:rPr lang="en-US" baseline="0" dirty="0"/>
              <a:t> were created to strengthen a network of change agents. </a:t>
            </a:r>
          </a:p>
          <a:p>
            <a:r>
              <a:rPr lang="en-US" baseline="0" dirty="0" err="1"/>
              <a:t>Vitalyst’s</a:t>
            </a:r>
            <a:r>
              <a:rPr lang="en-US" baseline="0" dirty="0"/>
              <a:t> goal is for you to leave today’s session knowing other people, knowing that you are not alone, and with some practical skills and resources to build a stronger more effective organization. </a:t>
            </a:r>
          </a:p>
          <a:p>
            <a:r>
              <a:rPr lang="en-US" baseline="0" dirty="0"/>
              <a:t>This starts with self , like a drop in the water, and has the possibility of becoming a wave of transformation.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A3A1-1457-4ECC-A8F6-F93CD7C1930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0254C0B-B4EC-435F-858B-41F2654C3AA7}" type="datetime1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64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keep in mind. </a:t>
            </a:r>
            <a:r>
              <a:rPr lang="en-US" b="1" u="sng" dirty="0"/>
              <a:t>CAN Forums are a high level introduction to subjects that are often complex</a:t>
            </a:r>
            <a:r>
              <a:rPr lang="en-US" dirty="0"/>
              <a:t>. </a:t>
            </a:r>
          </a:p>
          <a:p>
            <a:r>
              <a:rPr lang="en-US" dirty="0"/>
              <a:t>We respect and appreciate the diversity of experience on complex topics because it enriches the conversation, connects people with others who may have a different skill set and lived experience, </a:t>
            </a:r>
          </a:p>
          <a:p>
            <a:r>
              <a:rPr lang="en-US" dirty="0"/>
              <a:t>and because acknowledging together that something is complex is one step to knowing we are</a:t>
            </a:r>
            <a:r>
              <a:rPr lang="en-US" baseline="0" dirty="0"/>
              <a:t> all in this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A3A1-1457-4ECC-A8F6-F93CD7C1930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4E9C93F-0DD9-4310-912E-70AC3C3CD47C}" type="datetime1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80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share your </a:t>
            </a:r>
            <a:r>
              <a:rPr lang="en-US" dirty="0" smtClean="0"/>
              <a:t>name,</a:t>
            </a:r>
            <a:r>
              <a:rPr lang="en-US" baseline="0" dirty="0" smtClean="0"/>
              <a:t> organization, and where your work fits into the elements of healthy communities- just among your 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71DD-88CF-6E44-900F-0EB1704ECF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00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497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A3A1-1457-4ECC-A8F6-F93CD7C1930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3EF647-0077-45F6-810D-76727EAB67FA}" type="datetime1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37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NAME: RDG</a:t>
            </a:r>
          </a:p>
          <a:p>
            <a:r>
              <a:rPr lang="en-US" dirty="0"/>
              <a:t>NOTE:</a:t>
            </a:r>
            <a:br>
              <a:rPr lang="en-US" dirty="0"/>
            </a:br>
            <a:r>
              <a:rPr lang="en-US" dirty="0"/>
              <a:t>SCRIPT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A3A1-1457-4ECC-A8F6-F93CD7C1930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6CB318-E95E-4196-B76F-8D4B6A98F8AF}" type="datetime1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3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March 24, 2016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March 24, 2016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8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March 24, 2016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2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1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March 24, 2016</a:t>
            </a:r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8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8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5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6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2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March 24, 2016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6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6034690"/>
            <a:ext cx="9144000" cy="82331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Picture 7" descr="VitalystLogo-FNL-CMYK.pdf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t="35395" r="20279" b="35471"/>
          <a:stretch/>
        </p:blipFill>
        <p:spPr>
          <a:xfrm>
            <a:off x="282001" y="6143683"/>
            <a:ext cx="1616437" cy="612762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/>
              <a:t>March 24, 2016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66869" y="6054593"/>
            <a:ext cx="479123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2FEEEAAD-DCCA-7C45-A30D-AA569732D9C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473219" y="6160228"/>
            <a:ext cx="0" cy="115756"/>
          </a:xfrm>
          <a:prstGeom prst="line">
            <a:avLst/>
          </a:prstGeom>
          <a:ln>
            <a:solidFill>
              <a:srgbClr val="FF93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TagURL-OL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11" y="6591487"/>
            <a:ext cx="3925618" cy="12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4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nnifer@jhbconsultant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HF-TitleScreenAl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4025"/>
            <a:ext cx="7772400" cy="1470025"/>
          </a:xfrm>
        </p:spPr>
        <p:txBody>
          <a:bodyPr/>
          <a:lstStyle/>
          <a:p>
            <a:pPr algn="r">
              <a:lnSpc>
                <a:spcPts val="3980"/>
              </a:lnSpc>
            </a:pPr>
            <a:r>
              <a:rPr lang="en-US" b="1" dirty="0" smtClean="0"/>
              <a:t>Advocacy: The People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461" y="3044385"/>
            <a:ext cx="7965740" cy="183168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Sponsored by the Capacity Builders Network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May 25,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VitalystLogo-GreyTag-FNL-CMYK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t="30992" r="19951" b="31591"/>
          <a:stretch/>
        </p:blipFill>
        <p:spPr>
          <a:xfrm>
            <a:off x="492460" y="5105288"/>
            <a:ext cx="2730133" cy="131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60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HF-ClosingScre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1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59415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  <a:latin typeface="Cambria" panose="02040503050406030204" pitchFamily="18" charset="0"/>
              </a:rPr>
              <a:t>Welcome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February 21, 2017</a:t>
            </a:r>
          </a:p>
          <a:p>
            <a:pPr algn="r"/>
            <a:endParaRPr lang="en-US" dirty="0"/>
          </a:p>
        </p:txBody>
      </p:sp>
      <p:pic>
        <p:nvPicPr>
          <p:cNvPr id="5" name="Picture 4" descr="VitalystLogo-GreyTag-FNL-CMYK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t="30992" r="19951" b="31591"/>
          <a:stretch/>
        </p:blipFill>
        <p:spPr>
          <a:xfrm>
            <a:off x="1855878" y="728639"/>
            <a:ext cx="5540552" cy="26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Agenda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0863" y="1568044"/>
            <a:ext cx="701401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Vitalyst</a:t>
            </a:r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Health Foundation 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overview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Year of Healthy Communities</a:t>
            </a:r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Table introductions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CAN Forums 2017</a:t>
            </a:r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Desired results for today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Guest presenter, Jeff </a:t>
            </a:r>
            <a:r>
              <a:rPr lang="en-US" sz="2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Zetino</a:t>
            </a:r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February 21,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1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485"/>
            <a:ext cx="9144000" cy="85386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Why CAN Forums?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6573" y="1698170"/>
            <a:ext cx="8510853" cy="1690290"/>
            <a:chOff x="334263" y="2448852"/>
            <a:chExt cx="8510853" cy="16902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6" r="7921"/>
            <a:stretch/>
          </p:blipFill>
          <p:spPr>
            <a:xfrm>
              <a:off x="334263" y="2448852"/>
              <a:ext cx="1965804" cy="168231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0" b="22694"/>
            <a:stretch/>
          </p:blipFill>
          <p:spPr>
            <a:xfrm>
              <a:off x="2494617" y="2448852"/>
              <a:ext cx="1980921" cy="167567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8" r="7583"/>
            <a:stretch/>
          </p:blipFill>
          <p:spPr>
            <a:xfrm flipH="1">
              <a:off x="6845559" y="2468307"/>
              <a:ext cx="1999557" cy="164592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86" r="13508"/>
            <a:stretch/>
          </p:blipFill>
          <p:spPr>
            <a:xfrm>
              <a:off x="4670088" y="2465790"/>
              <a:ext cx="1950725" cy="167335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185621" y="3768429"/>
            <a:ext cx="67727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Change starts with an initial, often highly personal, commitment to engage and move forward.                                    </a:t>
            </a:r>
          </a:p>
          <a:p>
            <a:pPr algn="ctr"/>
            <a:r>
              <a:rPr lang="en-US" sz="1600" dirty="0"/>
              <a:t>-Dr. Paul Light, Driving Social Change, 2011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9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278" y="425003"/>
            <a:ext cx="1352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CAN Forum</a:t>
            </a:r>
          </a:p>
        </p:txBody>
      </p:sp>
      <p:sp>
        <p:nvSpPr>
          <p:cNvPr id="6" name="Rectangle 5"/>
          <p:cNvSpPr/>
          <p:nvPr/>
        </p:nvSpPr>
        <p:spPr>
          <a:xfrm>
            <a:off x="6659593" y="3079902"/>
            <a:ext cx="16871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Continual Learning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Self Motivation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0" y="5775917"/>
            <a:ext cx="1348634" cy="64008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4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ments of healthy commun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37" y="597639"/>
            <a:ext cx="5510540" cy="551650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28650" y="679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Table Introductions</a:t>
            </a:r>
            <a:endParaRPr lang="en-US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5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CAN Forums: ADVOCACY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686501"/>
              </p:ext>
            </p:extLst>
          </p:nvPr>
        </p:nvGraphicFramePr>
        <p:xfrm>
          <a:off x="457200" y="1600200"/>
          <a:ext cx="8229600" cy="426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spc="600" baseline="0" dirty="0" smtClean="0"/>
                        <a:t>YEAR OF HEALTHY COMMUNITIES</a:t>
                      </a:r>
                      <a:endParaRPr lang="en-US" sz="2400" spc="600" baseline="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spc="600" dirty="0" smtClean="0">
                          <a:solidFill>
                            <a:schemeClr val="bg1"/>
                          </a:solidFill>
                        </a:rPr>
                        <a:t>ADVOCACY</a:t>
                      </a:r>
                      <a:endParaRPr lang="en-US" sz="2400" b="1" spc="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The</a:t>
                      </a:r>
                      <a:r>
                        <a:rPr lang="en-US" sz="24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Story</a:t>
                      </a:r>
                      <a:endParaRPr 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The People</a:t>
                      </a:r>
                      <a:endParaRPr 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The Resources</a:t>
                      </a:r>
                      <a:endParaRPr 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The Action</a:t>
                      </a:r>
                      <a:endParaRPr 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February 21, 2017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May 25,</a:t>
                      </a:r>
                      <a:r>
                        <a:rPr lang="en-US" sz="2000" baseline="0" dirty="0" smtClean="0"/>
                        <a:t> 2017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August 24,</a:t>
                      </a:r>
                      <a:r>
                        <a:rPr lang="en-US" sz="2000" baseline="0" dirty="0" smtClean="0"/>
                        <a:t> 2017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November 16, 2017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Desert Willow Conference Center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Roosevelt</a:t>
                      </a:r>
                      <a:r>
                        <a:rPr lang="en-US" sz="2000" baseline="0" dirty="0" smtClean="0"/>
                        <a:t> Wellness Center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Roosevelt</a:t>
                      </a:r>
                      <a:r>
                        <a:rPr lang="en-US" sz="2000" baseline="0" dirty="0" smtClean="0"/>
                        <a:t> Wellness Center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Roosevelt</a:t>
                      </a:r>
                      <a:r>
                        <a:rPr lang="en-US" sz="2000" baseline="0" dirty="0" smtClean="0"/>
                        <a:t> Wellness Center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Building the story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Building the people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Building and aligning</a:t>
                      </a:r>
                      <a:r>
                        <a:rPr lang="en-US" sz="2400" baseline="0" dirty="0" smtClean="0"/>
                        <a:t> resources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Taking action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Specific Desired Results </a:t>
            </a:r>
            <a:b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of Today’s Session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66454"/>
            <a:ext cx="8229600" cy="4359709"/>
          </a:xfrm>
        </p:spPr>
        <p:txBody>
          <a:bodyPr/>
          <a:lstStyle/>
          <a:p>
            <a:r>
              <a:rPr lang="en-US" sz="2800" dirty="0" smtClean="0"/>
              <a:t>Identify </a:t>
            </a:r>
            <a:r>
              <a:rPr lang="en-US" sz="2800" dirty="0"/>
              <a:t>the elements of a healthy coalition in </a:t>
            </a:r>
            <a:r>
              <a:rPr lang="en-US" sz="2800" dirty="0" smtClean="0"/>
              <a:t>advocacy</a:t>
            </a:r>
            <a:endParaRPr lang="en-US" sz="2800" dirty="0"/>
          </a:p>
          <a:p>
            <a:r>
              <a:rPr lang="en-US" sz="2800" dirty="0" smtClean="0"/>
              <a:t>Understand </a:t>
            </a:r>
            <a:r>
              <a:rPr lang="en-US" sz="2800" dirty="0"/>
              <a:t>the basics of the boundaries of their role, authority and task in the work they do in </a:t>
            </a:r>
            <a:r>
              <a:rPr lang="en-US" sz="2800" dirty="0" smtClean="0"/>
              <a:t>advocacy</a:t>
            </a:r>
            <a:endParaRPr lang="en-US" sz="2800" dirty="0"/>
          </a:p>
          <a:p>
            <a:r>
              <a:rPr lang="en-US" sz="2800" dirty="0" smtClean="0"/>
              <a:t>Recognize </a:t>
            </a:r>
            <a:r>
              <a:rPr lang="en-US" sz="2800" dirty="0"/>
              <a:t>the importance of building a shared vision and common outcomes </a:t>
            </a:r>
          </a:p>
          <a:p>
            <a:r>
              <a:rPr lang="en-US" sz="2800" dirty="0" smtClean="0"/>
              <a:t>Build </a:t>
            </a:r>
            <a:r>
              <a:rPr lang="en-US" sz="2800" dirty="0"/>
              <a:t>networks and coalitions that promote specific </a:t>
            </a:r>
            <a:r>
              <a:rPr lang="en-US" sz="2800" dirty="0" smtClean="0"/>
              <a:t>causes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/>
          <a:p>
            <a:pPr algn="r"/>
            <a:fld id="{DCC073E9-426F-4A2C-9E9E-E26DDF1DBD2B}" type="datetime1">
              <a:rPr lang="en-US" smtClean="0"/>
              <a:t>8/5/2019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0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014658" y="6048643"/>
            <a:ext cx="3305332" cy="362435"/>
          </a:xfrm>
          <a:prstGeom prst="rect">
            <a:avLst/>
          </a:prstGeom>
        </p:spPr>
        <p:txBody>
          <a:bodyPr/>
          <a:lstStyle/>
          <a:p>
            <a:pPr algn="r"/>
            <a:fld id="{0554C778-0530-4BCE-9DB0-01CA00DCF6E9}" type="datetime1">
              <a:rPr lang="en-US" smtClean="0"/>
              <a:t>8/5/2019</a:t>
            </a:fld>
            <a:endParaRPr lang="en-US" dirty="0"/>
          </a:p>
        </p:txBody>
      </p:sp>
      <p:pic>
        <p:nvPicPr>
          <p:cNvPr id="5" name="Picture 4" descr="VitalystLogo-GreyTag-FNL-CMYK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t="30992" r="19951" b="31591"/>
          <a:stretch/>
        </p:blipFill>
        <p:spPr>
          <a:xfrm>
            <a:off x="2848429" y="456496"/>
            <a:ext cx="3368716" cy="1621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4006" y="3238501"/>
            <a:ext cx="3903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Jennifer Bonnett</a:t>
            </a:r>
          </a:p>
          <a:p>
            <a:pPr algn="ctr"/>
            <a:r>
              <a:rPr lang="en-US" sz="2400" b="1" dirty="0"/>
              <a:t>JHB Executive Consultants</a:t>
            </a:r>
            <a:endParaRPr lang="en-US" sz="2400" dirty="0"/>
          </a:p>
          <a:p>
            <a:pPr algn="ctr"/>
            <a:r>
              <a:rPr lang="en-US" sz="2400" u="sng" dirty="0">
                <a:hlinkClick r:id="rId4"/>
              </a:rPr>
              <a:t>jennifer@jhbconsultants.com</a:t>
            </a:r>
          </a:p>
          <a:p>
            <a:pPr algn="ctr"/>
            <a:r>
              <a:rPr lang="en-US" sz="2400" dirty="0" err="1"/>
              <a:t>www.jhbconsultants.com</a:t>
            </a:r>
            <a:endParaRPr lang="en-US" sz="2400" dirty="0"/>
          </a:p>
          <a:p>
            <a:pPr algn="ctr"/>
            <a:r>
              <a:rPr lang="is-IS" sz="2400" dirty="0"/>
              <a:t>(602) 529-4697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1156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5910</TotalTime>
  <Words>416</Words>
  <Application>Microsoft Office PowerPoint</Application>
  <PresentationFormat>On-screen Show (4:3)</PresentationFormat>
  <Paragraphs>75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Segoe UI Light</vt:lpstr>
      <vt:lpstr>Segoe UI Semibold</vt:lpstr>
      <vt:lpstr>Office Theme</vt:lpstr>
      <vt:lpstr>Advocacy: The People </vt:lpstr>
      <vt:lpstr>Welcome</vt:lpstr>
      <vt:lpstr>Agenda</vt:lpstr>
      <vt:lpstr>Why CAN Forums?</vt:lpstr>
      <vt:lpstr>PowerPoint Presentation</vt:lpstr>
      <vt:lpstr>PowerPoint Presentation</vt:lpstr>
      <vt:lpstr>2017 CAN Forums: ADVOCACY</vt:lpstr>
      <vt:lpstr>Specific Desired Results  of Today’s Session</vt:lpstr>
      <vt:lpstr>PowerPoint Presentation</vt:lpstr>
      <vt:lpstr>PowerPoint Presentation</vt:lpstr>
    </vt:vector>
  </TitlesOfParts>
  <Company>Chalk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Heard</dc:creator>
  <cp:lastModifiedBy>Kelsey Otten</cp:lastModifiedBy>
  <cp:revision>120</cp:revision>
  <cp:lastPrinted>2016-07-25T15:15:13Z</cp:lastPrinted>
  <dcterms:created xsi:type="dcterms:W3CDTF">2016-03-24T19:38:35Z</dcterms:created>
  <dcterms:modified xsi:type="dcterms:W3CDTF">2019-08-05T18:53:12Z</dcterms:modified>
</cp:coreProperties>
</file>